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Nunito"/>
      <p:regular r:id="rId14"/>
      <p:bold r:id="rId15"/>
      <p:italic r:id="rId16"/>
      <p:boldItalic r:id="rId17"/>
    </p:embeddedFont>
    <p:embeddedFont>
      <p:font typeface="Playfair Display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PlayfairDisplay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bold.fntdata"/><Relationship Id="rId14" Type="http://schemas.openxmlformats.org/officeDocument/2006/relationships/font" Target="fonts/Nunito-regular.fntdata"/><Relationship Id="rId17" Type="http://schemas.openxmlformats.org/officeDocument/2006/relationships/font" Target="fonts/Nunito-boldItalic.fntdata"/><Relationship Id="rId16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PlayfairDisplay-bold.fntdata"/><Relationship Id="rId6" Type="http://schemas.openxmlformats.org/officeDocument/2006/relationships/slide" Target="slides/slide1.xml"/><Relationship Id="rId18" Type="http://schemas.openxmlformats.org/officeDocument/2006/relationships/font" Target="fonts/PlayfairDisplay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c6e9d2af7_0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c6e9d2af7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d15ef63d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d15ef63d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c6e9d2af7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c6e9d2af7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c6e9d2af7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c6e9d2af7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c841bd49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c841bd49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cc841bd49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cc841bd49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cc6e9d2af7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cc6e9d2af7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c6e9d2af7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cc6e9d2af7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9.jpg"/><Relationship Id="rId9" Type="http://schemas.openxmlformats.org/officeDocument/2006/relationships/image" Target="../media/image6.png"/><Relationship Id="rId5" Type="http://schemas.openxmlformats.org/officeDocument/2006/relationships/image" Target="../media/image7.jpg"/><Relationship Id="rId6" Type="http://schemas.openxmlformats.org/officeDocument/2006/relationships/image" Target="../media/image3.jpg"/><Relationship Id="rId7" Type="http://schemas.openxmlformats.org/officeDocument/2006/relationships/image" Target="../media/image8.jpg"/><Relationship Id="rId8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Relationship Id="rId5" Type="http://schemas.openxmlformats.org/officeDocument/2006/relationships/image" Target="../media/image1.png"/><Relationship Id="rId6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Relationship Id="rId5" Type="http://schemas.openxmlformats.org/officeDocument/2006/relationships/image" Target="../media/image21.png"/><Relationship Id="rId6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Relationship Id="rId4" Type="http://schemas.openxmlformats.org/officeDocument/2006/relationships/hyperlink" Target="https://www.figma.com/proto/lMUIaoeBQErbsZTgu0BwX9/Final-design-Merged?node-id=0%3A1&amp;scaling=min-zoom" TargetMode="External"/><Relationship Id="rId5" Type="http://schemas.openxmlformats.org/officeDocument/2006/relationships/image" Target="../media/image18.png"/><Relationship Id="rId6" Type="http://schemas.openxmlformats.org/officeDocument/2006/relationships/hyperlink" Target="http://www.youtube.com/watch?v=3ToJw3dXk3E" TargetMode="External"/><Relationship Id="rId7" Type="http://schemas.openxmlformats.org/officeDocument/2006/relationships/image" Target="../media/image15.jpg"/><Relationship Id="rId8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52200" y="375325"/>
            <a:ext cx="8439600" cy="6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100">
                <a:solidFill>
                  <a:srgbClr val="FF7A5C"/>
                </a:solidFill>
                <a:latin typeface="Nunito"/>
                <a:ea typeface="Nunito"/>
                <a:cs typeface="Nunito"/>
                <a:sym typeface="Nunito"/>
              </a:rPr>
              <a:t>CMPT-985 Project: Team 5</a:t>
            </a:r>
            <a:endParaRPr b="1" i="1" sz="2600">
              <a:solidFill>
                <a:srgbClr val="FF7A5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9200" y="1863388"/>
            <a:ext cx="1010400" cy="10104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7" name="Google Shape;57;p13"/>
          <p:cNvSpPr txBox="1"/>
          <p:nvPr>
            <p:ph idx="4294967295" type="title"/>
          </p:nvPr>
        </p:nvSpPr>
        <p:spPr>
          <a:xfrm>
            <a:off x="759200" y="2930924"/>
            <a:ext cx="1010400" cy="5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900"/>
              <a:t>Abhishek</a:t>
            </a:r>
            <a:endParaRPr b="1"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900"/>
              <a:t>SundarRaman</a:t>
            </a:r>
            <a:endParaRPr b="1" sz="900"/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5">
            <a:alphaModFix/>
          </a:blip>
          <a:srcRect b="0" l="1066" r="1066" t="0"/>
          <a:stretch/>
        </p:blipFill>
        <p:spPr>
          <a:xfrm>
            <a:off x="1936628" y="1068325"/>
            <a:ext cx="1010400" cy="10104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" name="Google Shape;59;p13"/>
          <p:cNvSpPr txBox="1"/>
          <p:nvPr>
            <p:ph idx="4294967295" type="title"/>
          </p:nvPr>
        </p:nvSpPr>
        <p:spPr>
          <a:xfrm>
            <a:off x="1936640" y="2135861"/>
            <a:ext cx="1010400" cy="5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900"/>
              <a:t>Anchal Jain</a:t>
            </a:r>
            <a:endParaRPr b="1" sz="900">
              <a:solidFill>
                <a:schemeClr val="dk1"/>
              </a:solidFill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14078" y="1863401"/>
            <a:ext cx="1010400" cy="10104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1" name="Google Shape;61;p13"/>
          <p:cNvSpPr txBox="1"/>
          <p:nvPr>
            <p:ph idx="4294967295" type="title"/>
          </p:nvPr>
        </p:nvSpPr>
        <p:spPr>
          <a:xfrm>
            <a:off x="3114078" y="2930462"/>
            <a:ext cx="1010400" cy="5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900"/>
              <a:t>Cong Yuan</a:t>
            </a:r>
            <a:endParaRPr b="1" sz="900">
              <a:solidFill>
                <a:schemeClr val="dk1"/>
              </a:solidFill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95833" y="3316088"/>
            <a:ext cx="1010400" cy="10104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3" name="Google Shape;63;p13"/>
          <p:cNvSpPr txBox="1"/>
          <p:nvPr>
            <p:ph idx="4294967295" type="title"/>
          </p:nvPr>
        </p:nvSpPr>
        <p:spPr>
          <a:xfrm>
            <a:off x="1231883" y="4326499"/>
            <a:ext cx="1010400" cy="5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900"/>
              <a:t>Gayatri Ganapathy</a:t>
            </a:r>
            <a:endParaRPr b="1" sz="900">
              <a:solidFill>
                <a:schemeClr val="dk1"/>
              </a:solidFill>
            </a:endParaRPr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1029916">
            <a:off x="2619301" y="3315948"/>
            <a:ext cx="1010406" cy="1010406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5" name="Google Shape;65;p13"/>
          <p:cNvSpPr txBox="1"/>
          <p:nvPr>
            <p:ph idx="4294967295" type="title"/>
          </p:nvPr>
        </p:nvSpPr>
        <p:spPr>
          <a:xfrm>
            <a:off x="2619310" y="4383624"/>
            <a:ext cx="1010400" cy="5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900"/>
              <a:t>Mohammad</a:t>
            </a:r>
            <a:endParaRPr b="1"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900"/>
              <a:t>Ganji</a:t>
            </a:r>
            <a:endParaRPr b="1" sz="900"/>
          </a:p>
        </p:txBody>
      </p:sp>
      <p:pic>
        <p:nvPicPr>
          <p:cNvPr id="66" name="Google Shape;66;p13"/>
          <p:cNvPicPr preferRelativeResize="0"/>
          <p:nvPr/>
        </p:nvPicPr>
        <p:blipFill rotWithShape="1">
          <a:blip r:embed="rId9">
            <a:alphaModFix/>
          </a:blip>
          <a:srcRect b="0" l="0" r="0" t="4067"/>
          <a:stretch/>
        </p:blipFill>
        <p:spPr>
          <a:xfrm>
            <a:off x="4479399" y="1068325"/>
            <a:ext cx="3715351" cy="356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>
            <p:ph type="title"/>
          </p:nvPr>
        </p:nvSpPr>
        <p:spPr>
          <a:xfrm>
            <a:off x="311725" y="369275"/>
            <a:ext cx="85206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7A5C"/>
                </a:solidFill>
              </a:rPr>
              <a:t>Motivation</a:t>
            </a:r>
            <a:endParaRPr b="1">
              <a:solidFill>
                <a:srgbClr val="FF7A5C"/>
              </a:solidFill>
            </a:endParaRPr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“Creativity is born out of necessity”</a:t>
            </a:r>
            <a:endParaRPr i="1" sz="22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22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❖"/>
            </a:pPr>
            <a:r>
              <a:rPr lang="en" sz="2000">
                <a:solidFill>
                  <a:schemeClr val="dk1"/>
                </a:solidFill>
              </a:rPr>
              <a:t>Lack of online platforms catering novice cooking learners.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❖"/>
            </a:pPr>
            <a:r>
              <a:rPr lang="en" sz="2000">
                <a:solidFill>
                  <a:schemeClr val="dk1"/>
                </a:solidFill>
              </a:rPr>
              <a:t>Lack of personalized support in various cooking stages.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❖"/>
            </a:pPr>
            <a:r>
              <a:rPr lang="en" sz="2000">
                <a:solidFill>
                  <a:schemeClr val="dk1"/>
                </a:solidFill>
              </a:rPr>
              <a:t>Need to learn self-cooking has risen during COVID-19.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❖"/>
            </a:pPr>
            <a:r>
              <a:rPr lang="en" sz="2000">
                <a:solidFill>
                  <a:schemeClr val="dk1"/>
                </a:solidFill>
              </a:rPr>
              <a:t>Need for Smart features to reduce searching and learning time.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>
            <p:ph type="title"/>
          </p:nvPr>
        </p:nvSpPr>
        <p:spPr>
          <a:xfrm>
            <a:off x="311725" y="369275"/>
            <a:ext cx="85206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7A5C"/>
                </a:solidFill>
              </a:rPr>
              <a:t>Tasks in the Proposed Design</a:t>
            </a:r>
            <a:endParaRPr b="1">
              <a:solidFill>
                <a:srgbClr val="FF7A5C"/>
              </a:solidFill>
            </a:endParaRPr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Char char="❖"/>
            </a:pPr>
            <a:r>
              <a:rPr lang="en" sz="2700">
                <a:solidFill>
                  <a:srgbClr val="000000"/>
                </a:solidFill>
              </a:rPr>
              <a:t>Search Recipe</a:t>
            </a:r>
            <a:endParaRPr sz="27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00000"/>
              </a:solidFill>
            </a:endParaRPr>
          </a:p>
          <a:p>
            <a:pPr indent="-4000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700"/>
              <a:buChar char="❖"/>
            </a:pPr>
            <a:r>
              <a:rPr lang="en" sz="2700">
                <a:solidFill>
                  <a:srgbClr val="000000"/>
                </a:solidFill>
              </a:rPr>
              <a:t>Live Learning</a:t>
            </a:r>
            <a:endParaRPr sz="27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00000"/>
              </a:solidFill>
            </a:endParaRPr>
          </a:p>
          <a:p>
            <a:pPr indent="-4000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700"/>
              <a:buChar char="❖"/>
            </a:pPr>
            <a:r>
              <a:rPr lang="en" sz="2700">
                <a:solidFill>
                  <a:srgbClr val="000000"/>
                </a:solidFill>
              </a:rPr>
              <a:t>Smart Scan</a:t>
            </a:r>
            <a:endParaRPr sz="2700">
              <a:solidFill>
                <a:srgbClr val="000000"/>
              </a:solidFill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1475" y="1152475"/>
            <a:ext cx="2239475" cy="1148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9075" y="2365050"/>
            <a:ext cx="2239475" cy="99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8551" y="3420250"/>
            <a:ext cx="1906544" cy="114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>
            <p:ph type="title"/>
          </p:nvPr>
        </p:nvSpPr>
        <p:spPr>
          <a:xfrm>
            <a:off x="311725" y="369275"/>
            <a:ext cx="85206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7A5C"/>
                </a:solidFill>
              </a:rPr>
              <a:t>Novel features of CulinaryHub</a:t>
            </a:r>
            <a:endParaRPr b="1">
              <a:solidFill>
                <a:srgbClr val="FF7A5C"/>
              </a:solidFill>
            </a:endParaRPr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311700" y="1152475"/>
            <a:ext cx="4963800" cy="35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❖"/>
            </a:pPr>
            <a:r>
              <a:rPr lang="en" sz="2000">
                <a:solidFill>
                  <a:srgbClr val="000000"/>
                </a:solidFill>
              </a:rPr>
              <a:t>Filter recipes by scanning ingredient.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❖"/>
            </a:pPr>
            <a:r>
              <a:rPr lang="en" sz="2000">
                <a:solidFill>
                  <a:srgbClr val="000000"/>
                </a:solidFill>
              </a:rPr>
              <a:t>Suggest alternative ingredients</a:t>
            </a:r>
            <a:endParaRPr sz="2000"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❖"/>
            </a:pPr>
            <a:r>
              <a:rPr lang="en" sz="2000">
                <a:solidFill>
                  <a:srgbClr val="000000"/>
                </a:solidFill>
              </a:rPr>
              <a:t>Hold Live 1:1 learning sessions with an expert chef</a:t>
            </a:r>
            <a:endParaRPr sz="20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❖"/>
            </a:pPr>
            <a:r>
              <a:rPr lang="en" sz="2000">
                <a:solidFill>
                  <a:srgbClr val="000000"/>
                </a:solidFill>
              </a:rPr>
              <a:t>Smart </a:t>
            </a:r>
            <a:r>
              <a:rPr lang="en" sz="2000">
                <a:solidFill>
                  <a:srgbClr val="000000"/>
                </a:solidFill>
              </a:rPr>
              <a:t>Scan to capture the freshness and nutritional value of food items</a:t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9675" y="1152475"/>
            <a:ext cx="1932650" cy="99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1475" y="2365050"/>
            <a:ext cx="2239475" cy="99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3334" y="3577624"/>
            <a:ext cx="1645330" cy="99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 rotWithShape="1">
          <a:blip r:embed="rId4">
            <a:alphaModFix/>
          </a:blip>
          <a:srcRect b="0" l="4113" r="48714" t="0"/>
          <a:stretch/>
        </p:blipFill>
        <p:spPr>
          <a:xfrm>
            <a:off x="3969824" y="1225338"/>
            <a:ext cx="1506065" cy="328719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>
            <p:ph type="title"/>
          </p:nvPr>
        </p:nvSpPr>
        <p:spPr>
          <a:xfrm>
            <a:off x="883625" y="369275"/>
            <a:ext cx="34281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7A5C"/>
                </a:solidFill>
              </a:rPr>
              <a:t>Evolution of </a:t>
            </a:r>
            <a:r>
              <a:rPr b="1" lang="en">
                <a:solidFill>
                  <a:srgbClr val="FF7A5C"/>
                </a:solidFill>
              </a:rPr>
              <a:t>Task 1</a:t>
            </a:r>
            <a:endParaRPr b="1">
              <a:solidFill>
                <a:srgbClr val="FF7A5C"/>
              </a:solidFill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1600" y="328722"/>
            <a:ext cx="1422676" cy="7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 rotWithShape="1">
          <a:blip r:embed="rId6">
            <a:alphaModFix/>
          </a:blip>
          <a:srcRect b="0" l="3246" r="5554" t="3864"/>
          <a:stretch/>
        </p:blipFill>
        <p:spPr>
          <a:xfrm>
            <a:off x="5596103" y="1225326"/>
            <a:ext cx="1562400" cy="328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>
            <p:ph idx="1" type="body"/>
          </p:nvPr>
        </p:nvSpPr>
        <p:spPr>
          <a:xfrm>
            <a:off x="311700" y="1152475"/>
            <a:ext cx="3428100" cy="3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Features: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Filters to suit user preferences.</a:t>
            </a:r>
            <a:endParaRPr sz="18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Ingredient scanner to reduce search time</a:t>
            </a:r>
            <a:endParaRPr sz="18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Shows the Trending dishes accordingly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78696" y="1224338"/>
            <a:ext cx="1562400" cy="3289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311700" y="1152475"/>
            <a:ext cx="497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Features: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❖"/>
            </a:pPr>
            <a:r>
              <a:rPr lang="en" sz="2000">
                <a:solidFill>
                  <a:srgbClr val="000000"/>
                </a:solidFill>
              </a:rPr>
              <a:t>Live learning session with an expert chef for a particular recipe.</a:t>
            </a:r>
            <a:endParaRPr sz="20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❖"/>
            </a:pPr>
            <a:r>
              <a:rPr lang="en" sz="2000">
                <a:solidFill>
                  <a:srgbClr val="000000"/>
                </a:solidFill>
              </a:rPr>
              <a:t>Suggestion of alternative ingredients for a recipe.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111" name="Google Shape;111;p18"/>
          <p:cNvSpPr txBox="1"/>
          <p:nvPr>
            <p:ph type="title"/>
          </p:nvPr>
        </p:nvSpPr>
        <p:spPr>
          <a:xfrm>
            <a:off x="883625" y="369275"/>
            <a:ext cx="34281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7A5C"/>
                </a:solidFill>
              </a:rPr>
              <a:t>Evolution of </a:t>
            </a:r>
            <a:r>
              <a:rPr b="1" lang="en">
                <a:solidFill>
                  <a:srgbClr val="FF7A5C"/>
                </a:solidFill>
              </a:rPr>
              <a:t>Task 2</a:t>
            </a:r>
            <a:endParaRPr b="1">
              <a:solidFill>
                <a:srgbClr val="FF7A5C"/>
              </a:solidFill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9300" y="1152475"/>
            <a:ext cx="1862104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1725" y="402700"/>
            <a:ext cx="1951900" cy="86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46961" y="1152475"/>
            <a:ext cx="1713600" cy="3416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311700" y="1152475"/>
            <a:ext cx="4613400" cy="35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Features: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❖"/>
            </a:pPr>
            <a:r>
              <a:rPr lang="en" sz="2000">
                <a:solidFill>
                  <a:srgbClr val="000000"/>
                </a:solidFill>
              </a:rPr>
              <a:t>Scan ingredients </a:t>
            </a:r>
            <a:r>
              <a:rPr lang="en" sz="2000">
                <a:solidFill>
                  <a:schemeClr val="dk1"/>
                </a:solidFill>
              </a:rPr>
              <a:t>available at Home/Store for a selected recipe.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❖"/>
            </a:pPr>
            <a:r>
              <a:rPr lang="en" sz="2000">
                <a:solidFill>
                  <a:srgbClr val="000000"/>
                </a:solidFill>
              </a:rPr>
              <a:t>Display nutritional value of scanned items.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❖"/>
            </a:pPr>
            <a:r>
              <a:rPr lang="en" sz="2000">
                <a:solidFill>
                  <a:srgbClr val="000000"/>
                </a:solidFill>
              </a:rPr>
              <a:t>Suggests alternative ingredients.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❖"/>
            </a:pPr>
            <a:r>
              <a:rPr lang="en" sz="2000">
                <a:solidFill>
                  <a:srgbClr val="000000"/>
                </a:solidFill>
              </a:rPr>
              <a:t>Typing/voice enabled Smart Chat Bot support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121" name="Google Shape;121;p19"/>
          <p:cNvSpPr txBox="1"/>
          <p:nvPr>
            <p:ph type="title"/>
          </p:nvPr>
        </p:nvSpPr>
        <p:spPr>
          <a:xfrm>
            <a:off x="883625" y="369275"/>
            <a:ext cx="34281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7A5C"/>
                </a:solidFill>
              </a:rPr>
              <a:t>Evolution of </a:t>
            </a:r>
            <a:r>
              <a:rPr b="1" lang="en">
                <a:solidFill>
                  <a:srgbClr val="FF7A5C"/>
                </a:solidFill>
              </a:rPr>
              <a:t>Task 3</a:t>
            </a:r>
            <a:endParaRPr b="1">
              <a:solidFill>
                <a:srgbClr val="FF7A5C"/>
              </a:solidFill>
            </a:endParaRPr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6050" y="1152475"/>
            <a:ext cx="1745104" cy="35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5050" y="369275"/>
            <a:ext cx="1391050" cy="83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3425" y="1152475"/>
            <a:ext cx="1797900" cy="3595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>
            <p:ph type="ctrTitle"/>
          </p:nvPr>
        </p:nvSpPr>
        <p:spPr>
          <a:xfrm>
            <a:off x="311675" y="559950"/>
            <a:ext cx="2103900" cy="240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00">
                <a:solidFill>
                  <a:srgbClr val="FF7A5C"/>
                </a:solidFill>
                <a:latin typeface="Nunito"/>
                <a:ea typeface="Nunito"/>
                <a:cs typeface="Nunito"/>
                <a:sym typeface="Nunito"/>
              </a:rPr>
              <a:t>High Fidelity </a:t>
            </a:r>
            <a:r>
              <a:rPr b="1" lang="en" sz="2400" u="sng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Prototype</a:t>
            </a:r>
            <a:r>
              <a:rPr b="1" lang="en" sz="2400">
                <a:solidFill>
                  <a:srgbClr val="FF7A5C"/>
                </a:solidFill>
                <a:latin typeface="Nunito"/>
                <a:ea typeface="Nunito"/>
                <a:cs typeface="Nunito"/>
                <a:sym typeface="Nunito"/>
              </a:rPr>
              <a:t> Walkthrough</a:t>
            </a:r>
            <a:endParaRPr b="1" sz="2400">
              <a:solidFill>
                <a:srgbClr val="FF7A5C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00">
                <a:solidFill>
                  <a:srgbClr val="FF7A5C"/>
                </a:solidFill>
                <a:latin typeface="Nunito"/>
                <a:ea typeface="Nunito"/>
                <a:cs typeface="Nunito"/>
                <a:sym typeface="Nunito"/>
              </a:rPr>
              <a:t>Using</a:t>
            </a:r>
            <a:endParaRPr b="1" sz="2400">
              <a:solidFill>
                <a:srgbClr val="FF7A5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8050" y="391225"/>
            <a:ext cx="6185275" cy="4361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Prototype Show for a cooking app called &quot;CulinaryHub&quot; created by: Gayatri Ganapathy, Anchal Jain, Cong Yuan, Mohammad Ganji and Abhishek SundarRaman for course CMPT 985 in SFU." id="132" name="Google Shape;132;p20" title="CulinaryHub Prototype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76275" y="636150"/>
            <a:ext cx="5957326" cy="390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 rotWithShape="1">
          <a:blip r:embed="rId8">
            <a:alphaModFix/>
          </a:blip>
          <a:srcRect b="0" l="12713" r="9191" t="0"/>
          <a:stretch/>
        </p:blipFill>
        <p:spPr>
          <a:xfrm>
            <a:off x="311675" y="3106425"/>
            <a:ext cx="2103800" cy="8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